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notesSlide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charts/chart2.xml" ContentType="application/vnd.openxmlformats-officedocument.drawingml.char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18.png" ContentType="image/png"/>
  <Override PartName="/ppt/media/image2.jpeg" ContentType="image/jpeg"/>
  <Override PartName="/ppt/media/image17.png" ContentType="image/png"/>
  <Override PartName="/ppt/media/image15.png" ContentType="image/png"/>
  <Override PartName="/ppt/media/image7.jpeg" ContentType="image/jpeg"/>
  <Override PartName="/ppt/media/image13.png" ContentType="image/png"/>
  <Override PartName="/ppt/media/image19.png" ContentType="image/png"/>
  <Override PartName="/ppt/media/image12.jpeg" ContentType="image/jpeg"/>
  <Override PartName="/ppt/media/image42.jpeg" ContentType="image/jpeg"/>
  <Override PartName="/ppt/media/image11.png" ContentType="image/png"/>
  <Override PartName="/ppt/media/image21.png" ContentType="image/png"/>
  <Override PartName="/ppt/media/image20.jpeg" ContentType="image/jpeg"/>
  <Override PartName="/ppt/media/image38.png" ContentType="image/png"/>
  <Override PartName="/ppt/media/image1.png" ContentType="image/png"/>
  <Override PartName="/ppt/media/image36.png" ContentType="image/png"/>
  <Override PartName="/ppt/media/image5.png" ContentType="image/png"/>
  <Override PartName="/ppt/media/image22.png" ContentType="image/png"/>
  <Override PartName="/ppt/media/image39.gif" ContentType="image/gif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14.png" ContentType="image/png"/>
  <Override PartName="/ppt/media/image24.jpeg" ContentType="image/jpeg"/>
  <Override PartName="/ppt/media/image25.png" ContentType="image/png"/>
  <Override PartName="/ppt/media/image26.png" ContentType="image/png"/>
  <Override PartName="/ppt/media/image6.png" ContentType="image/png"/>
  <Override PartName="/ppt/media/image37.gif" ContentType="image/gif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4.png" ContentType="image/png"/>
  <Override PartName="/ppt/media/image28.jpeg" ContentType="image/jpeg"/>
  <Override PartName="/ppt/media/image41.jpeg" ContentType="image/jpeg"/>
  <Override PartName="/ppt/media/image32.png" ContentType="image/png"/>
  <Override PartName="/ppt/media/image33.png" ContentType="image/png"/>
  <Override PartName="/ppt/media/image34.png" ContentType="image/png"/>
  <Override PartName="/ppt/media/image3.jpeg" ContentType="image/jpeg"/>
  <Override PartName="/ppt/media/image35.jpeg" ContentType="image/jpeg"/>
  <Override PartName="/ppt/media/image16.jpeg" ContentType="image/jpeg"/>
  <Override PartName="/ppt/media/image43.png" ContentType="image/png"/>
  <Override PartName="/ppt/media/image40.jpeg" ContentType="image/jpe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
</Relationships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rgbClr val="83b81a"/>
            </a:solidFill>
            <a:ln>
              <a:noFill/>
            </a:ln>
          </c:spPr>
          <c:invertIfNegative val="0"/>
          <c:dLbls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rgbClr val="00844d"/>
            </a:solidFill>
            <a:ln>
              <a:noFill/>
            </a:ln>
          </c:spPr>
          <c:invertIfNegative val="0"/>
          <c:dLbls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rgbClr val="707173"/>
            </a:solidFill>
            <a:ln>
              <a:noFill/>
            </a:ln>
          </c:spPr>
          <c:invertIfNegative val="0"/>
          <c:dLbls>
            <c:dLblPos val="outEnd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gapWidth val="150"/>
        <c:overlap val="0"/>
        <c:axId val="69501038"/>
        <c:axId val="44618316"/>
      </c:barChart>
      <c:catAx>
        <c:axId val="69501038"/>
        <c:scaling>
          <c:orientation val="minMax"/>
        </c:scaling>
        <c:delete val="0"/>
        <c:axPos val="b"/>
        <c:numFmt formatCode="MM/DD/YYYY" sourceLinked="1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p>
            <a:pPr>
              <a:defRPr b="0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defRPr>
            </a:pPr>
          </a:p>
        </c:txPr>
        <c:crossAx val="44618316"/>
        <c:crosses val="autoZero"/>
        <c:auto val="1"/>
        <c:lblAlgn val="ctr"/>
        <c:lblOffset val="100"/>
      </c:catAx>
      <c:valAx>
        <c:axId val="44618316"/>
        <c:scaling>
          <c:orientation val="minMax"/>
        </c:scaling>
        <c:delete val="0"/>
        <c:axPos val="l"/>
        <c:majorGridlines>
          <c:spPr>
            <a:ln w="6480">
              <a:solidFill>
                <a:srgbClr val="8b8b8b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p>
            <a:pPr>
              <a:defRPr b="0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defRPr>
            </a:pPr>
          </a:p>
        </c:txPr>
        <c:crossAx val="69501038"/>
        <c:crosses val="autoZero"/>
        <c:crossBetween val="midCat"/>
      </c:valAx>
      <c:spPr>
        <a:solidFill>
          <a:srgbClr val="ffffff"/>
        </a:solidFill>
        <a:ln>
          <a:noFill/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F420853-5D45-44BF-9F17-B2B67560F7D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4" name="TextShape 2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C74ED1F7-49C2-4C85-8359-7114C8BE497B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6" name="TextShape 2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79FE8B30-8E79-438C-8DAE-D173C1B73B09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TextShape 2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CFFE67E1-58D7-4BC9-8B11-9C72F851B4A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0" name="TextShape 2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B550D139-AC4A-4E9C-8E44-FBA2592BE6D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BB7D5B4-1D75-465D-983E-F17DAD1FE9E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87BE567-C5D1-4C16-BF53-2237D7BDB9A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270" name="" descr=""/>
          <p:cNvPicPr/>
          <p:nvPr/>
        </p:nvPicPr>
        <p:blipFill>
          <a:blip r:embed="rId3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5.pn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9.png"/><Relationship Id="rId3" Type="http://schemas.openxmlformats.org/officeDocument/2006/relationships/image" Target="../media/image20.jpe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7.png"/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9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14" descr=""/>
          <p:cNvPicPr/>
          <p:nvPr/>
        </p:nvPicPr>
        <p:blipFill>
          <a:blip r:embed="rId2"/>
          <a:srcRect l="0" t="0" r="0" b="55418"/>
          <a:stretch/>
        </p:blipFill>
        <p:spPr>
          <a:xfrm>
            <a:off x="-2520" y="6434280"/>
            <a:ext cx="12193200" cy="42624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13" descr=""/>
          <p:cNvPicPr/>
          <p:nvPr/>
        </p:nvPicPr>
        <p:blipFill>
          <a:blip r:embed="rId3"/>
          <a:stretch/>
        </p:blipFill>
        <p:spPr>
          <a:xfrm>
            <a:off x="10299960" y="116640"/>
            <a:ext cx="1771920" cy="718920"/>
          </a:xfrm>
          <a:prstGeom prst="rect">
            <a:avLst/>
          </a:prstGeom>
          <a:ln>
            <a:noFill/>
          </a:ln>
        </p:spPr>
      </p:pic>
      <p:pic>
        <p:nvPicPr>
          <p:cNvPr id="2" name="Picture 15" descr=""/>
          <p:cNvPicPr/>
          <p:nvPr/>
        </p:nvPicPr>
        <p:blipFill>
          <a:blip r:embed="rId4"/>
          <a:srcRect l="6067" t="0" r="6067" b="21926"/>
          <a:stretch/>
        </p:blipFill>
        <p:spPr>
          <a:xfrm>
            <a:off x="0" y="1484640"/>
            <a:ext cx="12191040" cy="352152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14" descr=""/>
          <p:cNvPicPr/>
          <p:nvPr/>
        </p:nvPicPr>
        <p:blipFill>
          <a:blip r:embed="rId2"/>
          <a:srcRect l="0" t="0" r="0" b="55418"/>
          <a:stretch/>
        </p:blipFill>
        <p:spPr>
          <a:xfrm>
            <a:off x="-2520" y="6434280"/>
            <a:ext cx="12193200" cy="426240"/>
          </a:xfrm>
          <a:prstGeom prst="rect">
            <a:avLst/>
          </a:prstGeom>
          <a:ln w="9360">
            <a:noFill/>
          </a:ln>
        </p:spPr>
      </p:pic>
      <p:pic>
        <p:nvPicPr>
          <p:cNvPr id="40" name="Picture 13" descr=""/>
          <p:cNvPicPr/>
          <p:nvPr/>
        </p:nvPicPr>
        <p:blipFill>
          <a:blip r:embed="rId3"/>
          <a:stretch/>
        </p:blipFill>
        <p:spPr>
          <a:xfrm>
            <a:off x="10299960" y="116640"/>
            <a:ext cx="1771920" cy="71892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7990560" y="3554280"/>
            <a:ext cx="3738960" cy="25675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14" descr=""/>
          <p:cNvPicPr/>
          <p:nvPr/>
        </p:nvPicPr>
        <p:blipFill>
          <a:blip r:embed="rId2"/>
          <a:srcRect l="0" t="0" r="0" b="55418"/>
          <a:stretch/>
        </p:blipFill>
        <p:spPr>
          <a:xfrm>
            <a:off x="-2520" y="6434280"/>
            <a:ext cx="12193200" cy="426240"/>
          </a:xfrm>
          <a:prstGeom prst="rect">
            <a:avLst/>
          </a:prstGeom>
          <a:ln w="9360">
            <a:noFill/>
          </a:ln>
        </p:spPr>
      </p:pic>
      <p:pic>
        <p:nvPicPr>
          <p:cNvPr id="79" name="Picture 13" descr=""/>
          <p:cNvPicPr/>
          <p:nvPr/>
        </p:nvPicPr>
        <p:blipFill>
          <a:blip r:embed="rId3"/>
          <a:stretch/>
        </p:blipFill>
        <p:spPr>
          <a:xfrm>
            <a:off x="10299960" y="116640"/>
            <a:ext cx="1771920" cy="718920"/>
          </a:xfrm>
          <a:prstGeom prst="rect">
            <a:avLst/>
          </a:prstGeom>
          <a:ln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4" descr=""/>
          <p:cNvPicPr/>
          <p:nvPr/>
        </p:nvPicPr>
        <p:blipFill>
          <a:blip r:embed="rId2"/>
          <a:srcRect l="0" t="0" r="0" b="55418"/>
          <a:stretch/>
        </p:blipFill>
        <p:spPr>
          <a:xfrm>
            <a:off x="-2520" y="6434280"/>
            <a:ext cx="12193200" cy="426240"/>
          </a:xfrm>
          <a:prstGeom prst="rect">
            <a:avLst/>
          </a:prstGeom>
          <a:ln w="9360">
            <a:noFill/>
          </a:ln>
        </p:spPr>
      </p:pic>
      <p:pic>
        <p:nvPicPr>
          <p:cNvPr id="117" name="Picture 13" descr=""/>
          <p:cNvPicPr/>
          <p:nvPr/>
        </p:nvPicPr>
        <p:blipFill>
          <a:blip r:embed="rId3"/>
          <a:stretch/>
        </p:blipFill>
        <p:spPr>
          <a:xfrm>
            <a:off x="10299960" y="116640"/>
            <a:ext cx="1771920" cy="718920"/>
          </a:xfrm>
          <a:prstGeom prst="rect">
            <a:avLst/>
          </a:prstGeom>
          <a:ln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4" descr=""/>
          <p:cNvPicPr/>
          <p:nvPr/>
        </p:nvPicPr>
        <p:blipFill>
          <a:blip r:embed="rId2"/>
          <a:srcRect l="0" t="0" r="0" b="55418"/>
          <a:stretch/>
        </p:blipFill>
        <p:spPr>
          <a:xfrm>
            <a:off x="-2520" y="6434280"/>
            <a:ext cx="12193200" cy="426240"/>
          </a:xfrm>
          <a:prstGeom prst="rect">
            <a:avLst/>
          </a:prstGeom>
          <a:ln w="9360">
            <a:noFill/>
          </a:ln>
        </p:spPr>
      </p:pic>
      <p:pic>
        <p:nvPicPr>
          <p:cNvPr id="155" name="Picture 13" descr=""/>
          <p:cNvPicPr/>
          <p:nvPr/>
        </p:nvPicPr>
        <p:blipFill>
          <a:blip r:embed="rId3"/>
          <a:stretch/>
        </p:blipFill>
        <p:spPr>
          <a:xfrm>
            <a:off x="10299960" y="116640"/>
            <a:ext cx="1771920" cy="718920"/>
          </a:xfrm>
          <a:prstGeom prst="rect">
            <a:avLst/>
          </a:prstGeom>
          <a:ln>
            <a:noFill/>
          </a:ln>
        </p:spPr>
      </p:pic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4" descr=""/>
          <p:cNvPicPr/>
          <p:nvPr/>
        </p:nvPicPr>
        <p:blipFill>
          <a:blip r:embed="rId2"/>
          <a:srcRect l="0" t="0" r="0" b="55418"/>
          <a:stretch/>
        </p:blipFill>
        <p:spPr>
          <a:xfrm>
            <a:off x="-2520" y="6434280"/>
            <a:ext cx="12193200" cy="426240"/>
          </a:xfrm>
          <a:prstGeom prst="rect">
            <a:avLst/>
          </a:prstGeom>
          <a:ln w="9360">
            <a:noFill/>
          </a:ln>
        </p:spPr>
      </p:pic>
      <p:pic>
        <p:nvPicPr>
          <p:cNvPr id="193" name="Picture 13" descr=""/>
          <p:cNvPicPr/>
          <p:nvPr/>
        </p:nvPicPr>
        <p:blipFill>
          <a:blip r:embed="rId3"/>
          <a:stretch/>
        </p:blipFill>
        <p:spPr>
          <a:xfrm>
            <a:off x="10299960" y="116640"/>
            <a:ext cx="1771920" cy="718920"/>
          </a:xfrm>
          <a:prstGeom prst="rect">
            <a:avLst/>
          </a:prstGeom>
          <a:ln>
            <a:noFill/>
          </a:ln>
        </p:spPr>
      </p:pic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14" descr=""/>
          <p:cNvPicPr/>
          <p:nvPr/>
        </p:nvPicPr>
        <p:blipFill>
          <a:blip r:embed="rId2"/>
          <a:srcRect l="0" t="0" r="0" b="55418"/>
          <a:stretch/>
        </p:blipFill>
        <p:spPr>
          <a:xfrm>
            <a:off x="-2520" y="6434280"/>
            <a:ext cx="12193200" cy="426240"/>
          </a:xfrm>
          <a:prstGeom prst="rect">
            <a:avLst/>
          </a:prstGeom>
          <a:ln w="9360">
            <a:noFill/>
          </a:ln>
        </p:spPr>
      </p:pic>
      <p:pic>
        <p:nvPicPr>
          <p:cNvPr id="231" name="Picture 13" descr=""/>
          <p:cNvPicPr/>
          <p:nvPr/>
        </p:nvPicPr>
        <p:blipFill>
          <a:blip r:embed="rId3"/>
          <a:stretch/>
        </p:blipFill>
        <p:spPr>
          <a:xfrm>
            <a:off x="10299960" y="116640"/>
            <a:ext cx="1771920" cy="718920"/>
          </a:xfrm>
          <a:prstGeom prst="rect">
            <a:avLst/>
          </a:prstGeom>
          <a:ln>
            <a:noFill/>
          </a:ln>
        </p:spPr>
      </p:pic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5" name="Grafik 113" descr=""/>
          <p:cNvPicPr/>
          <p:nvPr/>
        </p:nvPicPr>
        <p:blipFill>
          <a:blip r:embed="rId4"/>
          <a:stretch/>
        </p:blipFill>
        <p:spPr>
          <a:xfrm>
            <a:off x="3602880" y="1604520"/>
            <a:ext cx="4984560" cy="3976920"/>
          </a:xfrm>
          <a:prstGeom prst="rect">
            <a:avLst/>
          </a:prstGeom>
          <a:ln>
            <a:noFill/>
          </a:ln>
        </p:spPr>
      </p:pic>
      <p:pic>
        <p:nvPicPr>
          <p:cNvPr id="236" name="Grafik 114" descr=""/>
          <p:cNvPicPr/>
          <p:nvPr/>
        </p:nvPicPr>
        <p:blipFill>
          <a:blip r:embed="rId5"/>
          <a:stretch/>
        </p:blipFill>
        <p:spPr>
          <a:xfrm>
            <a:off x="3602880" y="1604520"/>
            <a:ext cx="4984560" cy="39769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image" Target="../media/image37.gif"/><Relationship Id="rId4" Type="http://schemas.openxmlformats.org/officeDocument/2006/relationships/image" Target="../media/image38.png"/><Relationship Id="rId5" Type="http://schemas.openxmlformats.org/officeDocument/2006/relationships/image" Target="../media/image39.gif"/><Relationship Id="rId6" Type="http://schemas.openxmlformats.org/officeDocument/2006/relationships/image" Target="../media/image40.jpeg"/><Relationship Id="rId7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jpe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slideLayout" Target="../slideLayouts/slideLayout4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6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7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369000" y="9086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PPT-Vorlage HFU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7" name="Grafik 9" descr=""/>
          <p:cNvPicPr/>
          <p:nvPr/>
        </p:nvPicPr>
        <p:blipFill>
          <a:blip r:embed="rId1"/>
          <a:srcRect l="0" t="34168" r="27833" b="17916"/>
          <a:stretch/>
        </p:blipFill>
        <p:spPr>
          <a:xfrm>
            <a:off x="505800" y="2701080"/>
            <a:ext cx="3415680" cy="3415680"/>
          </a:xfrm>
          <a:prstGeom prst="rect">
            <a:avLst/>
          </a:prstGeom>
          <a:ln>
            <a:noFill/>
          </a:ln>
        </p:spPr>
      </p:pic>
      <p:sp>
        <p:nvSpPr>
          <p:cNvPr id="278" name="CustomShape 2"/>
          <p:cNvSpPr/>
          <p:nvPr/>
        </p:nvSpPr>
        <p:spPr>
          <a:xfrm>
            <a:off x="1522440" y="4161600"/>
            <a:ext cx="1682640" cy="373680"/>
          </a:xfrm>
          <a:prstGeom prst="rect">
            <a:avLst/>
          </a:prstGeom>
          <a:solidFill>
            <a:srgbClr val="ff00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bitte Bild einfügen oder löschen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9" name="Picture 13" descr=""/>
          <p:cNvPicPr/>
          <p:nvPr/>
        </p:nvPicPr>
        <p:blipFill>
          <a:blip r:embed="rId2"/>
          <a:stretch/>
        </p:blipFill>
        <p:spPr>
          <a:xfrm>
            <a:off x="7675560" y="2208240"/>
            <a:ext cx="3527280" cy="2481120"/>
          </a:xfrm>
          <a:prstGeom prst="rect">
            <a:avLst/>
          </a:prstGeom>
          <a:ln w="9360">
            <a:noFill/>
          </a:ln>
        </p:spPr>
      </p:pic>
      <p:sp>
        <p:nvSpPr>
          <p:cNvPr id="280" name="CustomShape 3"/>
          <p:cNvSpPr/>
          <p:nvPr/>
        </p:nvSpPr>
        <p:spPr>
          <a:xfrm>
            <a:off x="8112240" y="3263760"/>
            <a:ext cx="2703960" cy="450360"/>
          </a:xfrm>
          <a:prstGeom prst="rect">
            <a:avLst/>
          </a:prstGeom>
          <a:solidFill>
            <a:srgbClr val="ff00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Claim bei Bedarf löschen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C7C5D24-68D2-4DC5-B984-9626644CB649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4"/>
          <p:cNvSpPr/>
          <p:nvPr/>
        </p:nvSpPr>
        <p:spPr>
          <a:xfrm>
            <a:off x="700200" y="1499040"/>
            <a:ext cx="9083520" cy="66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Internetseite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7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Technik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082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45548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Selbermachen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45548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“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Canned Hosting” (vlt Vergleiche)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45548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Wann kein Canned Hosting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45548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Wofür Registrieren (read only actions, Tickets)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A361FEA-4C20-40CF-88FC-BFF6839E2A7E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4"/>
          <p:cNvSpPr/>
          <p:nvPr/>
        </p:nvSpPr>
        <p:spPr>
          <a:xfrm>
            <a:off x="700200" y="1499040"/>
            <a:ext cx="9083520" cy="66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Internetseite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7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Canned hosting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082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455480" indent="-456120">
              <a:lnSpc>
                <a:spcPct val="100000"/>
              </a:lnSpc>
              <a:buClr>
                <a:srgbClr val="83b81a"/>
              </a:buClr>
              <a:buSzPct val="75000"/>
              <a:buFont typeface="Wingdings" charset="2"/>
              <a:buChar char="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Weniger Arbeit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455480" indent="-456120">
              <a:lnSpc>
                <a:spcPct val="100000"/>
              </a:lnSpc>
              <a:buClr>
                <a:srgbClr val="83b81a"/>
              </a:buClr>
              <a:buSzPct val="75000"/>
              <a:buFont typeface="Wingdings" charset="2"/>
              <a:buChar char="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455480" indent="-456120">
              <a:lnSpc>
                <a:spcPct val="100000"/>
              </a:lnSpc>
              <a:buClr>
                <a:srgbClr val="83b81a"/>
              </a:buClr>
              <a:buSzPct val="75000"/>
              <a:buFont typeface="Wingdings" charset="2"/>
              <a:buChar char="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Man setzt viel Vertrauen in den Host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085EB65-7C47-46B3-AA6C-A52A8BBFA40D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700200" y="1499040"/>
            <a:ext cx="9083520" cy="66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Internetseite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7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Warum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082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45548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Informationen öffendlich machen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45548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potentielle Mitwirkende anlocken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45548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potentielle User informieren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5E1B578-4F31-4EAE-B63F-3ED7F30679B9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4"/>
          <p:cNvSpPr/>
          <p:nvPr/>
        </p:nvSpPr>
        <p:spPr>
          <a:xfrm>
            <a:off x="700200" y="1499040"/>
            <a:ext cx="9083520" cy="66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9151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Dokumentation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Nicht für den Entwickler selbst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Für neue Nutzer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Inhalt: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Nötiges Wissen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Installation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Nutzung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295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Bekannte Lücken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FAQs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D02C3B2-7F66-47C6-A94E-EA5E0F269B47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4"/>
          <p:cNvSpPr/>
          <p:nvPr/>
        </p:nvSpPr>
        <p:spPr>
          <a:xfrm>
            <a:off x="700200" y="1499040"/>
            <a:ext cx="9083520" cy="66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9151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Dokumentation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Verfügbarkeit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295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Web Site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295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als teil des Software Downloads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Developer Dokumentation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295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Für neue Entwickler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295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„</a:t>
            </a: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Was tut Was“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9F67CC3-D31E-4C73-8856-BB10A216CDE8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4"/>
          <p:cNvSpPr/>
          <p:nvPr/>
        </p:nvSpPr>
        <p:spPr>
          <a:xfrm>
            <a:off x="909360" y="1516320"/>
            <a:ext cx="9083520" cy="66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9151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Versionsverwaltung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Welches System?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Begrifflichkeiten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Versionen wofür?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295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Alles Editierbare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9448E431-7013-4ED4-9A59-6AE780509493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4"/>
          <p:cNvSpPr/>
          <p:nvPr/>
        </p:nvSpPr>
        <p:spPr>
          <a:xfrm>
            <a:off x="909360" y="1516320"/>
            <a:ext cx="9083520" cy="66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9151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Versionsverwaltung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Commit Notifikationen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Meist E-Mail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Up to Date bleiben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Durch Hooks ausgelöst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Diffs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30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072B56C-B312-4D85-BD5C-BC8D2F1D4391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4"/>
          <p:cNvSpPr/>
          <p:nvPr/>
        </p:nvSpPr>
        <p:spPr>
          <a:xfrm>
            <a:off x="909360" y="1516320"/>
            <a:ext cx="9083520" cy="66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9151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Ticket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Auch „Bug Tracker“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Nicht nur für Bugs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Feature Requests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One time Tasks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Nötige Eigenschaften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Email Hook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Kontaktinfos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API Vorhanden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CB62C383-520F-489C-9A9A-825D710C59A2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4"/>
          <p:cNvSpPr/>
          <p:nvPr/>
        </p:nvSpPr>
        <p:spPr>
          <a:xfrm>
            <a:off x="865800" y="1002600"/>
            <a:ext cx="9083520" cy="492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9151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Ticket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LifeCycle des Tickets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5"/>
          <p:cNvSpPr/>
          <p:nvPr/>
        </p:nvSpPr>
        <p:spPr>
          <a:xfrm>
            <a:off x="865800" y="2034360"/>
            <a:ext cx="1443960" cy="338400"/>
          </a:xfrm>
          <a:prstGeom prst="rect">
            <a:avLst/>
          </a:prstGeom>
          <a:solidFill>
            <a:srgbClr val="83b81a"/>
          </a:solidFill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6560" rIns="106560" tIns="60840" bIns="60840" anchor="ctr"/>
          <a:p>
            <a:pPr algn="ctr">
              <a:lnSpc>
                <a:spcPct val="90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Ticket Erstellung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6"/>
          <p:cNvSpPr/>
          <p:nvPr/>
        </p:nvSpPr>
        <p:spPr>
          <a:xfrm>
            <a:off x="865800" y="2378160"/>
            <a:ext cx="1443960" cy="789840"/>
          </a:xfrm>
          <a:prstGeom prst="rect">
            <a:avLst/>
          </a:prstGeom>
          <a:solidFill>
            <a:srgbClr val="d0d8e7">
              <a:alpha val="90000"/>
            </a:srgbClr>
          </a:solidFill>
          <a:ln w="25560">
            <a:solidFill>
              <a:srgbClr val="d0d8e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2000" rIns="72000" tIns="108000" bIns="108000"/>
          <a:p>
            <a:pPr lvl="1" marL="114480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Beschreibung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4480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Rezept zur Reproduktion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7"/>
          <p:cNvSpPr/>
          <p:nvPr/>
        </p:nvSpPr>
        <p:spPr>
          <a:xfrm>
            <a:off x="865800" y="5204520"/>
            <a:ext cx="1443960" cy="540000"/>
          </a:xfrm>
          <a:prstGeom prst="rect">
            <a:avLst/>
          </a:prstGeom>
          <a:solidFill>
            <a:srgbClr val="83b81a"/>
          </a:solidFill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6560" rIns="106560" tIns="60840" bIns="60840" anchor="ctr"/>
          <a:p>
            <a:pPr algn="ctr">
              <a:lnSpc>
                <a:spcPct val="90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Ticket geschlossen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8"/>
          <p:cNvSpPr/>
          <p:nvPr/>
        </p:nvSpPr>
        <p:spPr>
          <a:xfrm>
            <a:off x="865800" y="5712480"/>
            <a:ext cx="1443960" cy="387000"/>
          </a:xfrm>
          <a:prstGeom prst="rect">
            <a:avLst/>
          </a:prstGeom>
          <a:solidFill>
            <a:srgbClr val="d0d8e7">
              <a:alpha val="90000"/>
            </a:srgbClr>
          </a:solidFill>
          <a:ln w="25560">
            <a:solidFill>
              <a:srgbClr val="d0d8e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2000" rIns="72000" tIns="108000" bIns="108000"/>
          <a:p>
            <a:pPr lvl="1" marL="114480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Ende des Cycles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9"/>
          <p:cNvSpPr/>
          <p:nvPr/>
        </p:nvSpPr>
        <p:spPr>
          <a:xfrm>
            <a:off x="478800" y="3978720"/>
            <a:ext cx="8442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Abgelehnt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10"/>
          <p:cNvSpPr/>
          <p:nvPr/>
        </p:nvSpPr>
        <p:spPr>
          <a:xfrm>
            <a:off x="1587960" y="3168000"/>
            <a:ext cx="360" cy="203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2" name="CustomShape 11"/>
          <p:cNvSpPr/>
          <p:nvPr/>
        </p:nvSpPr>
        <p:spPr>
          <a:xfrm>
            <a:off x="4556520" y="2536200"/>
            <a:ext cx="1443960" cy="305280"/>
          </a:xfrm>
          <a:prstGeom prst="rect">
            <a:avLst/>
          </a:prstGeom>
          <a:solidFill>
            <a:srgbClr val="83b81a"/>
          </a:solidFill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6560" rIns="106560" tIns="60840" bIns="60840" anchor="ctr"/>
          <a:p>
            <a:pPr algn="ctr">
              <a:lnSpc>
                <a:spcPct val="90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Ticket verifiziert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12"/>
          <p:cNvSpPr/>
          <p:nvPr/>
        </p:nvSpPr>
        <p:spPr>
          <a:xfrm>
            <a:off x="4556520" y="2842200"/>
            <a:ext cx="1443960" cy="957600"/>
          </a:xfrm>
          <a:prstGeom prst="rect">
            <a:avLst/>
          </a:prstGeom>
          <a:solidFill>
            <a:srgbClr val="d0d8e7">
              <a:alpha val="90000"/>
            </a:srgbClr>
          </a:solidFill>
          <a:ln w="25560">
            <a:solidFill>
              <a:srgbClr val="d0d8e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2000" rIns="72000" tIns="108000" bIns="108000"/>
          <a:p>
            <a:pPr lvl="1" marL="114480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Bug ist reproduzierbar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4480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Ist wirklich ein Bug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13"/>
          <p:cNvSpPr/>
          <p:nvPr/>
        </p:nvSpPr>
        <p:spPr>
          <a:xfrm>
            <a:off x="2310120" y="2773080"/>
            <a:ext cx="2246040" cy="54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5" name="CustomShape 14"/>
          <p:cNvSpPr/>
          <p:nvPr/>
        </p:nvSpPr>
        <p:spPr>
          <a:xfrm>
            <a:off x="2997360" y="2631600"/>
            <a:ext cx="9907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Verifikation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15"/>
          <p:cNvSpPr/>
          <p:nvPr/>
        </p:nvSpPr>
        <p:spPr>
          <a:xfrm>
            <a:off x="8802000" y="2224800"/>
            <a:ext cx="1443960" cy="556200"/>
          </a:xfrm>
          <a:prstGeom prst="rect">
            <a:avLst/>
          </a:prstGeom>
          <a:solidFill>
            <a:srgbClr val="83b81a"/>
          </a:solidFill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6560" rIns="106560" tIns="60840" bIns="60840" anchor="ctr"/>
          <a:p>
            <a:pPr algn="ctr">
              <a:lnSpc>
                <a:spcPct val="90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Ticket diagnostizert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16"/>
          <p:cNvSpPr/>
          <p:nvPr/>
        </p:nvSpPr>
        <p:spPr>
          <a:xfrm>
            <a:off x="8802000" y="2778840"/>
            <a:ext cx="1443960" cy="1130760"/>
          </a:xfrm>
          <a:prstGeom prst="rect">
            <a:avLst/>
          </a:prstGeom>
          <a:solidFill>
            <a:srgbClr val="d0d8e7">
              <a:alpha val="90000"/>
            </a:srgbClr>
          </a:solidFill>
          <a:ln w="25560">
            <a:solidFill>
              <a:srgbClr val="d0d8e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2000" rIns="72000" tIns="108000" bIns="108000"/>
          <a:p>
            <a:pPr lvl="1" marL="114480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Ursache gefunden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4480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Priorität Gesetzt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4480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Aufwand Schätzen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17"/>
          <p:cNvSpPr/>
          <p:nvPr/>
        </p:nvSpPr>
        <p:spPr>
          <a:xfrm>
            <a:off x="6000840" y="3296160"/>
            <a:ext cx="2800800" cy="4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9" name="CustomShape 18"/>
          <p:cNvSpPr/>
          <p:nvPr/>
        </p:nvSpPr>
        <p:spPr>
          <a:xfrm>
            <a:off x="6957360" y="2773080"/>
            <a:ext cx="9907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Ursache suchen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19"/>
          <p:cNvSpPr/>
          <p:nvPr/>
        </p:nvSpPr>
        <p:spPr>
          <a:xfrm>
            <a:off x="4556520" y="4452480"/>
            <a:ext cx="1443960" cy="556200"/>
          </a:xfrm>
          <a:prstGeom prst="rect">
            <a:avLst/>
          </a:prstGeom>
          <a:solidFill>
            <a:srgbClr val="83b81a"/>
          </a:solidFill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6560" rIns="106560" tIns="60840" bIns="60840" anchor="ctr"/>
          <a:p>
            <a:pPr algn="ctr">
              <a:lnSpc>
                <a:spcPct val="90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Ticket wird bearbeitet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CustomShape 20"/>
          <p:cNvSpPr/>
          <p:nvPr/>
        </p:nvSpPr>
        <p:spPr>
          <a:xfrm>
            <a:off x="4556520" y="5004720"/>
            <a:ext cx="1443960" cy="776160"/>
          </a:xfrm>
          <a:prstGeom prst="rect">
            <a:avLst/>
          </a:prstGeom>
          <a:solidFill>
            <a:srgbClr val="d0d8e7">
              <a:alpha val="90000"/>
            </a:srgbClr>
          </a:solidFill>
          <a:ln w="25560">
            <a:solidFill>
              <a:srgbClr val="d0d8e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2000" rIns="72000" tIns="108000" bIns="108000"/>
          <a:p>
            <a:pPr lvl="1" marL="114480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Jemand arbeitet an der Lösung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4480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Testet die Lösung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21"/>
          <p:cNvSpPr/>
          <p:nvPr/>
        </p:nvSpPr>
        <p:spPr>
          <a:xfrm flipH="1">
            <a:off x="6000840" y="3344400"/>
            <a:ext cx="2800800" cy="204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3" name="CustomShape 22"/>
          <p:cNvSpPr/>
          <p:nvPr/>
        </p:nvSpPr>
        <p:spPr>
          <a:xfrm>
            <a:off x="7326000" y="4633200"/>
            <a:ext cx="99072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Developer nimmt sich des Tickets 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3"/>
          <p:cNvSpPr/>
          <p:nvPr/>
        </p:nvSpPr>
        <p:spPr>
          <a:xfrm flipH="1">
            <a:off x="2308680" y="5393160"/>
            <a:ext cx="2246040" cy="53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5" name="CustomShape 24"/>
          <p:cNvSpPr/>
          <p:nvPr/>
        </p:nvSpPr>
        <p:spPr>
          <a:xfrm>
            <a:off x="2997360" y="5861160"/>
            <a:ext cx="9907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Problem gelöst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42B8ED8-4353-4390-8DB9-0554D968E635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909360" y="1516320"/>
            <a:ext cx="9083520" cy="66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9151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Ticket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Duplikat Tickets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Kommen mit der Zeit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Bei vielen Usern sehr nervig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 „Zweites Paar Augen“ vor Erstellung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295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Bestätigung, dass es wirklich ein Bug 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Jedes Ticket wird gelesen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295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So fliegen Dublikate raus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Heutige Agenda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369000" y="1052640"/>
            <a:ext cx="11414880" cy="59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Einführung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Recherche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Namen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Lizenz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4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5B0418F-A548-4E76-AD53-150AF46911AB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95DC2C4-82F8-43EF-BDCE-6015EA503494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4"/>
          <p:cNvSpPr/>
          <p:nvPr/>
        </p:nvSpPr>
        <p:spPr>
          <a:xfrm>
            <a:off x="909360" y="1516320"/>
            <a:ext cx="9083520" cy="354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51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Developer Guidelines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Abweichend : Developer Dokumentation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Guidelines für Interaktionen von Developern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Anweisungen für Bug-Reports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Infos wie Entscheidungsfindung funktioniert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30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Entscheidungsfindung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D348369-8F0F-4284-8D95-69CE1EC4A9CE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909360" y="1516320"/>
            <a:ext cx="9083520" cy="354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51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Einleitung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Entscheidungen im Entwicklungsprozess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Gütige Diktatoren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Demokratische Methoden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30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Entscheidungsfindung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ACF9CC12-AE6D-46BB-B557-03B3D9C2DBA3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4"/>
          <p:cNvSpPr/>
          <p:nvPr/>
        </p:nvSpPr>
        <p:spPr>
          <a:xfrm>
            <a:off x="909360" y="1516320"/>
            <a:ext cx="9083520" cy="354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51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Gütige Diktatoren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Mehr „Konsens Geburtshelfer“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Weil fehlendes Wissen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Nur Diktator wenn kein Konsens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30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Entscheidungsfindung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1A2206D-DAB7-4929-BC81-AB9A94D19C4A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4"/>
          <p:cNvSpPr/>
          <p:nvPr/>
        </p:nvSpPr>
        <p:spPr>
          <a:xfrm>
            <a:off x="909360" y="1516320"/>
            <a:ext cx="9083520" cy="354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51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Gute Diktatoren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Wissen, das „geforkt“ werden kann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Erkennen guter Architektur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Gibt zu, wenn er Fehler macht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30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Entscheidungsfindung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EE3942C-9D85-4206-B84D-720D6E05B4D2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4"/>
          <p:cNvSpPr/>
          <p:nvPr/>
        </p:nvSpPr>
        <p:spPr>
          <a:xfrm>
            <a:off x="909360" y="1516320"/>
            <a:ext cx="9083520" cy="354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51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Demokratie (ish)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Konsens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Jeder kann damit leben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Explizit oder stillschweigend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Immer zu bevorzugen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30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Entscheidungsfindung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D0EFC43-FF0E-41F8-951D-83CC035757AF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4"/>
          <p:cNvSpPr/>
          <p:nvPr/>
        </p:nvSpPr>
        <p:spPr>
          <a:xfrm>
            <a:off x="752760" y="1486800"/>
            <a:ext cx="9083520" cy="354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51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Demokratie (ish)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Wahlen : Zeitpunkt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Ende einer Diskussion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Konsens nicht möglich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Letztes mittel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    </a:t>
            </a: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Man kriegt nur die Anzahl der Unterstützer raus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30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Entscheidungsfindung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0024B67-DCE2-40E3-AEDE-302E5CEC163A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>
            <a:off x="909360" y="1516320"/>
            <a:ext cx="9083520" cy="354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51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Demokratie (ish)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3723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Wahlen : Wer?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Projektspezifisch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Commit Access == Darf Wählen?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Wie wird der vergeben?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30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525240" y="3418920"/>
            <a:ext cx="2419560" cy="1554120"/>
          </a:xfrm>
          <a:prstGeom prst="rect">
            <a:avLst/>
          </a:prstGeom>
          <a:solidFill>
            <a:srgbClr val="4f81bd"/>
          </a:solidFill>
          <a:ln w="38160">
            <a:noFill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09" name="CustomShape 2"/>
          <p:cNvSpPr/>
          <p:nvPr/>
        </p:nvSpPr>
        <p:spPr>
          <a:xfrm>
            <a:off x="3389040" y="3418920"/>
            <a:ext cx="2419560" cy="1554120"/>
          </a:xfrm>
          <a:prstGeom prst="rect">
            <a:avLst/>
          </a:prstGeom>
          <a:solidFill>
            <a:srgbClr val="4f81bd"/>
          </a:solidFill>
          <a:ln w="38160">
            <a:noFill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10" name="CustomShape 3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HFU Claim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6528240" y="1076400"/>
            <a:ext cx="5231160" cy="49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8000" bIns="108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Das Gestaltungselement kann positiv oder negativ auf Flächen oder Bildmotive gestellt werden. Es wird dabei transparent gestellt und wie ein Wasserzeichen eingesetzt.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Das Typoelement ist fest angelegt und um 10 ° gekippt. Es darf weder in Form und Inhalt verändert werden.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Der Claim darf oben, seitlich, unten sowie gleichzeitig an allen Seiten, angeschnitten werden. Es sollte aber darauf geachtet werden, dass er noch lesbar ist.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5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6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1C82188-BB9D-403E-B6F3-7AB927CBE691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4" name="Picture 2" descr=""/>
          <p:cNvPicPr/>
          <p:nvPr/>
        </p:nvPicPr>
        <p:blipFill>
          <a:blip r:embed="rId1"/>
          <a:stretch/>
        </p:blipFill>
        <p:spPr>
          <a:xfrm>
            <a:off x="828000" y="1661760"/>
            <a:ext cx="1897200" cy="1294920"/>
          </a:xfrm>
          <a:prstGeom prst="rect">
            <a:avLst/>
          </a:prstGeom>
          <a:ln>
            <a:noFill/>
          </a:ln>
        </p:spPr>
      </p:pic>
      <p:pic>
        <p:nvPicPr>
          <p:cNvPr id="415" name="Picture 3" descr=""/>
          <p:cNvPicPr/>
          <p:nvPr/>
        </p:nvPicPr>
        <p:blipFill>
          <a:blip r:embed="rId2"/>
          <a:stretch/>
        </p:blipFill>
        <p:spPr>
          <a:xfrm>
            <a:off x="813240" y="3563280"/>
            <a:ext cx="1897200" cy="1294920"/>
          </a:xfrm>
          <a:prstGeom prst="rect">
            <a:avLst/>
          </a:prstGeom>
          <a:ln>
            <a:noFill/>
          </a:ln>
        </p:spPr>
      </p:pic>
      <p:pic>
        <p:nvPicPr>
          <p:cNvPr id="416" name="Picture 6" descr=""/>
          <p:cNvPicPr/>
          <p:nvPr/>
        </p:nvPicPr>
        <p:blipFill>
          <a:blip r:embed="rId3"/>
          <a:stretch/>
        </p:blipFill>
        <p:spPr>
          <a:xfrm>
            <a:off x="3359520" y="3576240"/>
            <a:ext cx="2473560" cy="1294920"/>
          </a:xfrm>
          <a:prstGeom prst="rect">
            <a:avLst/>
          </a:prstGeom>
          <a:ln>
            <a:noFill/>
          </a:ln>
        </p:spPr>
      </p:pic>
      <p:sp>
        <p:nvSpPr>
          <p:cNvPr id="417" name="CustomShape 7"/>
          <p:cNvSpPr/>
          <p:nvPr/>
        </p:nvSpPr>
        <p:spPr>
          <a:xfrm>
            <a:off x="7052760" y="4585680"/>
            <a:ext cx="1861560" cy="1150920"/>
          </a:xfrm>
          <a:prstGeom prst="rect">
            <a:avLst/>
          </a:prstGeom>
          <a:solidFill>
            <a:srgbClr val="4f81bd"/>
          </a:solidFill>
          <a:ln w="38160">
            <a:noFill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18" name="Picture 3" descr=""/>
          <p:cNvPicPr/>
          <p:nvPr/>
        </p:nvPicPr>
        <p:blipFill>
          <a:blip r:embed="rId4"/>
          <a:stretch/>
        </p:blipFill>
        <p:spPr>
          <a:xfrm>
            <a:off x="7032240" y="4479120"/>
            <a:ext cx="1897200" cy="1294920"/>
          </a:xfrm>
          <a:prstGeom prst="rect">
            <a:avLst/>
          </a:prstGeom>
          <a:ln>
            <a:noFill/>
          </a:ln>
        </p:spPr>
      </p:pic>
      <p:sp>
        <p:nvSpPr>
          <p:cNvPr id="419" name="CustomShape 8"/>
          <p:cNvSpPr/>
          <p:nvPr/>
        </p:nvSpPr>
        <p:spPr>
          <a:xfrm>
            <a:off x="9347760" y="4581000"/>
            <a:ext cx="1792080" cy="1150920"/>
          </a:xfrm>
          <a:prstGeom prst="rect">
            <a:avLst/>
          </a:prstGeom>
          <a:solidFill>
            <a:srgbClr val="4f81bd"/>
          </a:solidFill>
          <a:ln w="38160">
            <a:noFill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20" name="Picture 6" descr=""/>
          <p:cNvPicPr/>
          <p:nvPr/>
        </p:nvPicPr>
        <p:blipFill>
          <a:blip r:embed="rId5"/>
          <a:stretch/>
        </p:blipFill>
        <p:spPr>
          <a:xfrm>
            <a:off x="9264600" y="4599360"/>
            <a:ext cx="2026440" cy="1060920"/>
          </a:xfrm>
          <a:prstGeom prst="rect">
            <a:avLst/>
          </a:prstGeom>
          <a:ln>
            <a:noFill/>
          </a:ln>
        </p:spPr>
      </p:pic>
      <p:pic>
        <p:nvPicPr>
          <p:cNvPr id="421" name="Picture 14" descr=""/>
          <p:cNvPicPr/>
          <p:nvPr/>
        </p:nvPicPr>
        <p:blipFill>
          <a:blip r:embed="rId6"/>
          <a:stretch/>
        </p:blipFill>
        <p:spPr>
          <a:xfrm>
            <a:off x="3540600" y="1661760"/>
            <a:ext cx="2292480" cy="120600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HFU PowerPoint SmartArt-Auswahl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0968A118-A999-4C0D-8958-6CD6C112B4EA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4"/>
          <p:cNvSpPr/>
          <p:nvPr/>
        </p:nvSpPr>
        <p:spPr>
          <a:xfrm>
            <a:off x="369000" y="1052640"/>
            <a:ext cx="11390400" cy="64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Dies sind Beispielelemente, welche durch Farbe und Form, innerhalb der Corporate Design Richtlinien, frei definiert und angepasst werden können. Weitere Formen finden Sie unter „Einfügen &gt; SmartArt“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5"/>
          <p:cNvSpPr/>
          <p:nvPr/>
        </p:nvSpPr>
        <p:spPr>
          <a:xfrm>
            <a:off x="605880" y="2277000"/>
            <a:ext cx="1641600" cy="1406880"/>
          </a:xfrm>
          <a:prstGeom prst="rect">
            <a:avLst/>
          </a:prstGeom>
          <a:blipFill>
            <a:blip r:embed="rId1"/>
            <a:stretch>
              <a:fillRect l="-2951" t="0" r="-2951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6"/>
          <p:cNvSpPr/>
          <p:nvPr/>
        </p:nvSpPr>
        <p:spPr>
          <a:xfrm>
            <a:off x="605880" y="2481120"/>
            <a:ext cx="1641600" cy="336960"/>
          </a:xfrm>
          <a:prstGeom prst="rect">
            <a:avLst/>
          </a:prstGeom>
          <a:solidFill>
            <a:srgbClr val="86b81a">
              <a:alpha val="4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5640" rIns="35640" tIns="35640" bIns="35640" anchor="ctr"/>
          <a:p>
            <a:pPr algn="ctr">
              <a:lnSpc>
                <a:spcPct val="9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Furtwangen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7"/>
          <p:cNvSpPr/>
          <p:nvPr/>
        </p:nvSpPr>
        <p:spPr>
          <a:xfrm>
            <a:off x="583920" y="4080960"/>
            <a:ext cx="1878480" cy="1502640"/>
          </a:xfrm>
          <a:prstGeom prst="rect">
            <a:avLst/>
          </a:prstGeom>
          <a:blipFill>
            <a:blip r:embed="rId2"/>
            <a:stretch>
              <a:fillRect l="-9959" t="0" r="-9959" b="0"/>
            </a:stretch>
          </a:blip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29" name="CustomShape 8"/>
          <p:cNvSpPr/>
          <p:nvPr/>
        </p:nvSpPr>
        <p:spPr>
          <a:xfrm>
            <a:off x="695160" y="5386680"/>
            <a:ext cx="1671840" cy="525240"/>
          </a:xfrm>
          <a:prstGeom prst="wedgeRectCallout">
            <a:avLst>
              <a:gd name="adj1" fmla="val 20250"/>
              <a:gd name="adj2" fmla="val -60700"/>
            </a:avLst>
          </a:prstGeom>
          <a:gradFill>
            <a:gsLst>
              <a:gs pos="0">
                <a:srgbClr val="688fc4"/>
              </a:gs>
              <a:gs pos="100000">
                <a:srgbClr val="487fc1"/>
              </a:gs>
            </a:gsLst>
            <a:lin ang="54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60840" rIns="60840" tIns="60840" bIns="60840" anchor="ctr"/>
          <a:p>
            <a:pPr algn="ctr">
              <a:lnSpc>
                <a:spcPct val="9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Wirtschafts-ingenieurwesen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9"/>
          <p:cNvSpPr/>
          <p:nvPr/>
        </p:nvSpPr>
        <p:spPr>
          <a:xfrm>
            <a:off x="2639520" y="2268000"/>
            <a:ext cx="1443960" cy="338400"/>
          </a:xfrm>
          <a:prstGeom prst="rect">
            <a:avLst/>
          </a:prstGeom>
          <a:solidFill>
            <a:srgbClr val="83b81a"/>
          </a:solidFill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6560" rIns="106560" tIns="60840" bIns="60840" anchor="ctr"/>
          <a:p>
            <a:pPr algn="ctr">
              <a:lnSpc>
                <a:spcPct val="90000"/>
              </a:lnSpc>
            </a:pPr>
            <a:r>
              <a:rPr b="0" lang="en-US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Überschrift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10"/>
          <p:cNvSpPr/>
          <p:nvPr/>
        </p:nvSpPr>
        <p:spPr>
          <a:xfrm>
            <a:off x="2639520" y="2574360"/>
            <a:ext cx="1443960" cy="789480"/>
          </a:xfrm>
          <a:prstGeom prst="rect">
            <a:avLst/>
          </a:prstGeom>
          <a:solidFill>
            <a:srgbClr val="d0d8e7">
              <a:alpha val="90000"/>
            </a:srgbClr>
          </a:solidFill>
          <a:ln w="25560">
            <a:solidFill>
              <a:srgbClr val="d0d8e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72000" rIns="72000" tIns="108000" bIns="108000"/>
          <a:p>
            <a:pPr lvl="1" marL="114480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Freitext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4480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Freitext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11"/>
          <p:cNvSpPr/>
          <p:nvPr/>
        </p:nvSpPr>
        <p:spPr>
          <a:xfrm>
            <a:off x="5478120" y="1989360"/>
            <a:ext cx="533880" cy="53388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12"/>
          <p:cNvSpPr/>
          <p:nvPr/>
        </p:nvSpPr>
        <p:spPr>
          <a:xfrm rot="2160000">
            <a:off x="5996520" y="2400120"/>
            <a:ext cx="141480" cy="1796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b2c0d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13"/>
          <p:cNvSpPr/>
          <p:nvPr/>
        </p:nvSpPr>
        <p:spPr>
          <a:xfrm>
            <a:off x="6128640" y="2462040"/>
            <a:ext cx="533880" cy="53388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14"/>
          <p:cNvSpPr/>
          <p:nvPr/>
        </p:nvSpPr>
        <p:spPr>
          <a:xfrm rot="6480000">
            <a:off x="6203160" y="3017520"/>
            <a:ext cx="141480" cy="1796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b2c0d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15"/>
          <p:cNvSpPr/>
          <p:nvPr/>
        </p:nvSpPr>
        <p:spPr>
          <a:xfrm>
            <a:off x="5880240" y="3226680"/>
            <a:ext cx="533880" cy="53388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16"/>
          <p:cNvSpPr/>
          <p:nvPr/>
        </p:nvSpPr>
        <p:spPr>
          <a:xfrm rot="10800000">
            <a:off x="6105240" y="3944880"/>
            <a:ext cx="141480" cy="1796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b2c0d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17"/>
          <p:cNvSpPr/>
          <p:nvPr/>
        </p:nvSpPr>
        <p:spPr>
          <a:xfrm>
            <a:off x="5076360" y="3226680"/>
            <a:ext cx="533880" cy="53388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CustomShape 18"/>
          <p:cNvSpPr/>
          <p:nvPr/>
        </p:nvSpPr>
        <p:spPr>
          <a:xfrm rot="15120000">
            <a:off x="5149080" y="3026520"/>
            <a:ext cx="141480" cy="1796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b2c0d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19"/>
          <p:cNvSpPr/>
          <p:nvPr/>
        </p:nvSpPr>
        <p:spPr>
          <a:xfrm>
            <a:off x="4827600" y="2462040"/>
            <a:ext cx="533880" cy="53388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20"/>
          <p:cNvSpPr/>
          <p:nvPr/>
        </p:nvSpPr>
        <p:spPr>
          <a:xfrm rot="19440000">
            <a:off x="5345280" y="2405520"/>
            <a:ext cx="141480" cy="1796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b2c0d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21"/>
          <p:cNvSpPr/>
          <p:nvPr/>
        </p:nvSpPr>
        <p:spPr>
          <a:xfrm>
            <a:off x="10733760" y="5261040"/>
            <a:ext cx="90360" cy="142560"/>
          </a:xfrm>
          <a:custGeom>
            <a:avLst/>
            <a:gdLst/>
            <a:ahLst/>
            <a:rect l="l" t="t" r="r" b="b"/>
            <a:pathLst>
              <a:path w="0" h="143817">
                <a:moveTo>
                  <a:pt x="45720" y="0"/>
                </a:moveTo>
                <a:lnTo>
                  <a:pt x="45720" y="143817"/>
                </a:lnTo>
              </a:path>
            </a:pathLst>
          </a:custGeom>
          <a:noFill/>
          <a:ln w="25560">
            <a:solidFill>
              <a:srgbClr val="4775a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22"/>
          <p:cNvSpPr/>
          <p:nvPr/>
        </p:nvSpPr>
        <p:spPr>
          <a:xfrm>
            <a:off x="9838080" y="4660560"/>
            <a:ext cx="940680" cy="142560"/>
          </a:xfrm>
          <a:custGeom>
            <a:avLst/>
            <a:gdLst/>
            <a:ahLst/>
            <a:rect l="l" t="t" r="r" b="b"/>
            <a:pathLst>
              <a:path w="941664" h="143817">
                <a:moveTo>
                  <a:pt x="0" y="0"/>
                </a:moveTo>
                <a:lnTo>
                  <a:pt x="0" y="72479"/>
                </a:lnTo>
                <a:lnTo>
                  <a:pt x="941664" y="72479"/>
                </a:lnTo>
                <a:lnTo>
                  <a:pt x="941664" y="143817"/>
                </a:lnTo>
              </a:path>
            </a:pathLst>
          </a:custGeom>
          <a:noFill/>
          <a:ln w="25560">
            <a:solidFill>
              <a:srgbClr val="3f679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23"/>
          <p:cNvSpPr/>
          <p:nvPr/>
        </p:nvSpPr>
        <p:spPr>
          <a:xfrm>
            <a:off x="8896320" y="5261040"/>
            <a:ext cx="626760" cy="142560"/>
          </a:xfrm>
          <a:custGeom>
            <a:avLst/>
            <a:gdLst/>
            <a:ahLst/>
            <a:rect l="l" t="t" r="r" b="b"/>
            <a:pathLst>
              <a:path w="627776" h="143817">
                <a:moveTo>
                  <a:pt x="0" y="0"/>
                </a:moveTo>
                <a:lnTo>
                  <a:pt x="0" y="72479"/>
                </a:lnTo>
                <a:lnTo>
                  <a:pt x="627776" y="72479"/>
                </a:lnTo>
                <a:lnTo>
                  <a:pt x="627776" y="143817"/>
                </a:lnTo>
              </a:path>
            </a:pathLst>
          </a:custGeom>
          <a:noFill/>
          <a:ln w="25560">
            <a:solidFill>
              <a:srgbClr val="4775a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24"/>
          <p:cNvSpPr/>
          <p:nvPr/>
        </p:nvSpPr>
        <p:spPr>
          <a:xfrm>
            <a:off x="8268480" y="5261040"/>
            <a:ext cx="626760" cy="142560"/>
          </a:xfrm>
          <a:custGeom>
            <a:avLst/>
            <a:gdLst/>
            <a:ahLst/>
            <a:rect l="l" t="t" r="r" b="b"/>
            <a:pathLst>
              <a:path w="627776" h="143817">
                <a:moveTo>
                  <a:pt x="627776" y="0"/>
                </a:moveTo>
                <a:lnTo>
                  <a:pt x="627776" y="72479"/>
                </a:lnTo>
                <a:lnTo>
                  <a:pt x="0" y="72479"/>
                </a:lnTo>
                <a:lnTo>
                  <a:pt x="0" y="143817"/>
                </a:lnTo>
              </a:path>
            </a:pathLst>
          </a:custGeom>
          <a:noFill/>
          <a:ln w="25560">
            <a:solidFill>
              <a:srgbClr val="4775a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25"/>
          <p:cNvSpPr/>
          <p:nvPr/>
        </p:nvSpPr>
        <p:spPr>
          <a:xfrm>
            <a:off x="8896320" y="4660560"/>
            <a:ext cx="940680" cy="142560"/>
          </a:xfrm>
          <a:custGeom>
            <a:avLst/>
            <a:gdLst/>
            <a:ahLst/>
            <a:rect l="l" t="t" r="r" b="b"/>
            <a:pathLst>
              <a:path w="941664" h="143817">
                <a:moveTo>
                  <a:pt x="941664" y="0"/>
                </a:moveTo>
                <a:lnTo>
                  <a:pt x="941664" y="72479"/>
                </a:lnTo>
                <a:lnTo>
                  <a:pt x="0" y="72479"/>
                </a:lnTo>
                <a:lnTo>
                  <a:pt x="0" y="143817"/>
                </a:lnTo>
              </a:path>
            </a:pathLst>
          </a:custGeom>
          <a:noFill/>
          <a:ln w="25560">
            <a:solidFill>
              <a:srgbClr val="3f679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26"/>
          <p:cNvSpPr/>
          <p:nvPr/>
        </p:nvSpPr>
        <p:spPr>
          <a:xfrm>
            <a:off x="9609840" y="4204080"/>
            <a:ext cx="455400" cy="4554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27"/>
          <p:cNvSpPr/>
          <p:nvPr/>
        </p:nvSpPr>
        <p:spPr>
          <a:xfrm>
            <a:off x="10066320" y="4203000"/>
            <a:ext cx="68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0840" rIns="60840" tIns="60840" bIns="60840" anchor="ctr"/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28"/>
          <p:cNvSpPr/>
          <p:nvPr/>
        </p:nvSpPr>
        <p:spPr>
          <a:xfrm>
            <a:off x="8668080" y="4804560"/>
            <a:ext cx="455400" cy="4554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29"/>
          <p:cNvSpPr/>
          <p:nvPr/>
        </p:nvSpPr>
        <p:spPr>
          <a:xfrm>
            <a:off x="9124560" y="4803480"/>
            <a:ext cx="68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0840" rIns="60840" tIns="60840" bIns="60840" anchor="ctr"/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30"/>
          <p:cNvSpPr/>
          <p:nvPr/>
        </p:nvSpPr>
        <p:spPr>
          <a:xfrm>
            <a:off x="8040240" y="5405040"/>
            <a:ext cx="455400" cy="4554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31"/>
          <p:cNvSpPr/>
          <p:nvPr/>
        </p:nvSpPr>
        <p:spPr>
          <a:xfrm>
            <a:off x="8496720" y="5403600"/>
            <a:ext cx="68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0840" rIns="60840" tIns="60840" bIns="60840" anchor="ctr"/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32"/>
          <p:cNvSpPr/>
          <p:nvPr/>
        </p:nvSpPr>
        <p:spPr>
          <a:xfrm>
            <a:off x="9295920" y="5405040"/>
            <a:ext cx="455400" cy="4554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33"/>
          <p:cNvSpPr/>
          <p:nvPr/>
        </p:nvSpPr>
        <p:spPr>
          <a:xfrm>
            <a:off x="9752400" y="5403600"/>
            <a:ext cx="68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0840" rIns="60840" tIns="60840" bIns="60840" anchor="ctr"/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34"/>
          <p:cNvSpPr/>
          <p:nvPr/>
        </p:nvSpPr>
        <p:spPr>
          <a:xfrm>
            <a:off x="10551240" y="4804560"/>
            <a:ext cx="455400" cy="4554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35"/>
          <p:cNvSpPr/>
          <p:nvPr/>
        </p:nvSpPr>
        <p:spPr>
          <a:xfrm>
            <a:off x="11008080" y="4803480"/>
            <a:ext cx="68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0840" rIns="60840" tIns="60840" bIns="60840" anchor="ctr"/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CustomShape 36"/>
          <p:cNvSpPr/>
          <p:nvPr/>
        </p:nvSpPr>
        <p:spPr>
          <a:xfrm>
            <a:off x="10551240" y="5405040"/>
            <a:ext cx="455400" cy="4554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37"/>
          <p:cNvSpPr/>
          <p:nvPr/>
        </p:nvSpPr>
        <p:spPr>
          <a:xfrm>
            <a:off x="11008080" y="5403600"/>
            <a:ext cx="683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0840" rIns="60840" tIns="60840" bIns="60840" anchor="ctr"/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CustomShape 38"/>
          <p:cNvSpPr/>
          <p:nvPr/>
        </p:nvSpPr>
        <p:spPr>
          <a:xfrm>
            <a:off x="4331520" y="5331960"/>
            <a:ext cx="910800" cy="589320"/>
          </a:xfrm>
          <a:prstGeom prst="roundRect">
            <a:avLst>
              <a:gd name="adj" fmla="val 10000"/>
            </a:avLst>
          </a:prstGeom>
          <a:solidFill>
            <a:srgbClr val="ffffff">
              <a:alpha val="90000"/>
            </a:srgbClr>
          </a:solidFill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28320" rIns="41760" tIns="202320" bIns="54720"/>
          <a:p>
            <a:pPr lvl="1" marL="57240" indent="-561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Aufzählung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CustomShape 39"/>
          <p:cNvSpPr/>
          <p:nvPr/>
        </p:nvSpPr>
        <p:spPr>
          <a:xfrm>
            <a:off x="2844000" y="5331960"/>
            <a:ext cx="910800" cy="589320"/>
          </a:xfrm>
          <a:prstGeom prst="roundRect">
            <a:avLst>
              <a:gd name="adj" fmla="val 10000"/>
            </a:avLst>
          </a:prstGeom>
          <a:solidFill>
            <a:srgbClr val="ffffff">
              <a:alpha val="90000"/>
            </a:srgbClr>
          </a:solidFill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4720" rIns="41760" tIns="202320" bIns="54720"/>
          <a:p>
            <a:pPr lvl="1" marL="57240" indent="-561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Aufzählung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CustomShape 40"/>
          <p:cNvSpPr/>
          <p:nvPr/>
        </p:nvSpPr>
        <p:spPr>
          <a:xfrm>
            <a:off x="4331520" y="4077000"/>
            <a:ext cx="910800" cy="589320"/>
          </a:xfrm>
          <a:prstGeom prst="roundRect">
            <a:avLst>
              <a:gd name="adj" fmla="val 10000"/>
            </a:avLst>
          </a:prstGeom>
          <a:solidFill>
            <a:srgbClr val="ffffff">
              <a:alpha val="90000"/>
            </a:srgbClr>
          </a:solidFill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328320" rIns="41760" tIns="54720" bIns="202320"/>
          <a:p>
            <a:pPr lvl="1" marL="57240" indent="-561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Aufzählung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41"/>
          <p:cNvSpPr/>
          <p:nvPr/>
        </p:nvSpPr>
        <p:spPr>
          <a:xfrm>
            <a:off x="2844000" y="4077000"/>
            <a:ext cx="910800" cy="589320"/>
          </a:xfrm>
          <a:prstGeom prst="roundRect">
            <a:avLst>
              <a:gd name="adj" fmla="val 10000"/>
            </a:avLst>
          </a:prstGeom>
          <a:solidFill>
            <a:srgbClr val="ffffff">
              <a:alpha val="90000"/>
            </a:srgbClr>
          </a:solidFill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4720" rIns="41760" tIns="54720" bIns="202320"/>
          <a:p>
            <a:pPr lvl="1" marL="57240" indent="-561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Aufzählung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CustomShape 42"/>
          <p:cNvSpPr/>
          <p:nvPr/>
        </p:nvSpPr>
        <p:spPr>
          <a:xfrm>
            <a:off x="3225960" y="4182120"/>
            <a:ext cx="798120" cy="798120"/>
          </a:xfrm>
          <a:prstGeom prst="pieWedge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6880" rIns="56880" tIns="56880" bIns="56880" anchor="ctr"/>
          <a:p>
            <a:pPr algn="ctr">
              <a:lnSpc>
                <a:spcPct val="90000"/>
              </a:lnSpc>
            </a:pPr>
            <a:r>
              <a:rPr b="0" lang="en-US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CustomShape 43"/>
          <p:cNvSpPr/>
          <p:nvPr/>
        </p:nvSpPr>
        <p:spPr>
          <a:xfrm rot="5400000">
            <a:off x="4063320" y="4182120"/>
            <a:ext cx="798120" cy="798120"/>
          </a:xfrm>
          <a:prstGeom prst="pieWedge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6880" rIns="56880" tIns="56880" bIns="56880" anchor="ctr"/>
          <a:p>
            <a:pPr algn="ctr">
              <a:lnSpc>
                <a:spcPct val="90000"/>
              </a:lnSpc>
            </a:pPr>
            <a:r>
              <a:rPr b="0" lang="en-US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CustomShape 44"/>
          <p:cNvSpPr/>
          <p:nvPr/>
        </p:nvSpPr>
        <p:spPr>
          <a:xfrm rot="10800000">
            <a:off x="4867560" y="5817600"/>
            <a:ext cx="798120" cy="798120"/>
          </a:xfrm>
          <a:prstGeom prst="pieWedge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6880" rIns="56880" tIns="56880" bIns="56880" anchor="ctr"/>
          <a:p>
            <a:pPr algn="ctr">
              <a:lnSpc>
                <a:spcPct val="90000"/>
              </a:lnSpc>
            </a:pPr>
            <a:r>
              <a:rPr b="0" lang="en-US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CustomShape 45"/>
          <p:cNvSpPr/>
          <p:nvPr/>
        </p:nvSpPr>
        <p:spPr>
          <a:xfrm rot="16200000">
            <a:off x="3225960" y="5019480"/>
            <a:ext cx="798120" cy="798120"/>
          </a:xfrm>
          <a:prstGeom prst="pieWedge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6880" rIns="56880" tIns="56880" bIns="56880" anchor="ctr"/>
          <a:p>
            <a:pPr algn="ctr">
              <a:lnSpc>
                <a:spcPct val="90000"/>
              </a:lnSpc>
            </a:pPr>
            <a:r>
              <a:rPr b="0" lang="en-US" sz="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CustomShape 46"/>
          <p:cNvSpPr/>
          <p:nvPr/>
        </p:nvSpPr>
        <p:spPr>
          <a:xfrm>
            <a:off x="3905640" y="4833720"/>
            <a:ext cx="274680" cy="2386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2500"/>
            </a:avLst>
          </a:prstGeom>
          <a:solidFill>
            <a:srgbClr val="b2c0da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47"/>
          <p:cNvSpPr/>
          <p:nvPr/>
        </p:nvSpPr>
        <p:spPr>
          <a:xfrm rot="10800000">
            <a:off x="4732200" y="5644440"/>
            <a:ext cx="274680" cy="2386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2500"/>
            </a:avLst>
          </a:prstGeom>
          <a:solidFill>
            <a:srgbClr val="b2c0da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48"/>
          <p:cNvSpPr/>
          <p:nvPr/>
        </p:nvSpPr>
        <p:spPr>
          <a:xfrm>
            <a:off x="8256240" y="1988640"/>
            <a:ext cx="862920" cy="574920"/>
          </a:xfrm>
          <a:prstGeom prst="trapezoid">
            <a:avLst>
              <a:gd name="adj" fmla="val 75000"/>
            </a:avLst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49"/>
          <p:cNvSpPr/>
          <p:nvPr/>
        </p:nvSpPr>
        <p:spPr>
          <a:xfrm>
            <a:off x="7824240" y="2565000"/>
            <a:ext cx="1727280" cy="574920"/>
          </a:xfrm>
          <a:prstGeom prst="trapezoid">
            <a:avLst>
              <a:gd name="adj" fmla="val 75000"/>
            </a:avLst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50"/>
          <p:cNvSpPr/>
          <p:nvPr/>
        </p:nvSpPr>
        <p:spPr>
          <a:xfrm>
            <a:off x="7392240" y="3141000"/>
            <a:ext cx="2591280" cy="574920"/>
          </a:xfrm>
          <a:prstGeom prst="trapezoid">
            <a:avLst>
              <a:gd name="adj" fmla="val 75000"/>
            </a:avLst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51"/>
          <p:cNvSpPr/>
          <p:nvPr/>
        </p:nvSpPr>
        <p:spPr>
          <a:xfrm>
            <a:off x="5808600" y="4437360"/>
            <a:ext cx="718560" cy="286920"/>
          </a:xfrm>
          <a:prstGeom prst="chevron">
            <a:avLst>
              <a:gd name="adj" fmla="val 50000"/>
            </a:avLst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52"/>
          <p:cNvSpPr/>
          <p:nvPr/>
        </p:nvSpPr>
        <p:spPr>
          <a:xfrm>
            <a:off x="6456240" y="4437360"/>
            <a:ext cx="718560" cy="286920"/>
          </a:xfrm>
          <a:prstGeom prst="chevron">
            <a:avLst>
              <a:gd name="adj" fmla="val 50000"/>
            </a:avLst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53"/>
          <p:cNvSpPr/>
          <p:nvPr/>
        </p:nvSpPr>
        <p:spPr>
          <a:xfrm>
            <a:off x="7103880" y="4437360"/>
            <a:ext cx="718560" cy="286920"/>
          </a:xfrm>
          <a:prstGeom prst="chevron">
            <a:avLst>
              <a:gd name="adj" fmla="val 50000"/>
            </a:avLst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54"/>
          <p:cNvSpPr/>
          <p:nvPr/>
        </p:nvSpPr>
        <p:spPr>
          <a:xfrm>
            <a:off x="10544040" y="2536200"/>
            <a:ext cx="824400" cy="824400"/>
          </a:xfrm>
          <a:prstGeom prst="ellipse">
            <a:avLst/>
          </a:prstGeom>
          <a:solidFill>
            <a:srgbClr val="4f81bd">
              <a:alpha val="50000"/>
            </a:srgbClr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55"/>
          <p:cNvSpPr/>
          <p:nvPr/>
        </p:nvSpPr>
        <p:spPr>
          <a:xfrm>
            <a:off x="10750320" y="2205000"/>
            <a:ext cx="411840" cy="411840"/>
          </a:xfrm>
          <a:prstGeom prst="ellipse">
            <a:avLst/>
          </a:prstGeom>
          <a:solidFill>
            <a:srgbClr val="4f81bd">
              <a:alpha val="50000"/>
            </a:srgbClr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56"/>
          <p:cNvSpPr/>
          <p:nvPr/>
        </p:nvSpPr>
        <p:spPr>
          <a:xfrm>
            <a:off x="11287800" y="2742480"/>
            <a:ext cx="411840" cy="411840"/>
          </a:xfrm>
          <a:prstGeom prst="ellipse">
            <a:avLst/>
          </a:prstGeom>
          <a:solidFill>
            <a:srgbClr val="4f81bd">
              <a:alpha val="50000"/>
            </a:srgbClr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57"/>
          <p:cNvSpPr/>
          <p:nvPr/>
        </p:nvSpPr>
        <p:spPr>
          <a:xfrm>
            <a:off x="10750320" y="3280320"/>
            <a:ext cx="411840" cy="411840"/>
          </a:xfrm>
          <a:prstGeom prst="ellipse">
            <a:avLst/>
          </a:prstGeom>
          <a:solidFill>
            <a:srgbClr val="4f81bd">
              <a:alpha val="50000"/>
            </a:srgbClr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58"/>
          <p:cNvSpPr/>
          <p:nvPr/>
        </p:nvSpPr>
        <p:spPr>
          <a:xfrm>
            <a:off x="10212840" y="2742480"/>
            <a:ext cx="411840" cy="411840"/>
          </a:xfrm>
          <a:prstGeom prst="ellipse">
            <a:avLst/>
          </a:prstGeom>
          <a:solidFill>
            <a:srgbClr val="4f81bd">
              <a:alpha val="50000"/>
            </a:srgbClr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7441DFA-FA86-4326-8FAB-15108694E9BF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CustomShape 3"/>
          <p:cNvSpPr/>
          <p:nvPr/>
        </p:nvSpPr>
        <p:spPr>
          <a:xfrm>
            <a:off x="369000" y="1052640"/>
            <a:ext cx="11414880" cy="153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Dies sind Beispielelemente, welche durch Farbe und Form, innerhalb der Corporate Design Richtlinien, frei definiert und angepasst werden können. Weitere Basisformen finden Sie unter „Start &gt; Zeichnung“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4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HFU PowerPoint Basisgrafiken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4" name="CustomShape 5"/>
          <p:cNvSpPr/>
          <p:nvPr/>
        </p:nvSpPr>
        <p:spPr>
          <a:xfrm>
            <a:off x="6823440" y="3133080"/>
            <a:ext cx="1215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rgbClr val="4a7ebb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6"/>
          <p:cNvSpPr/>
          <p:nvPr/>
        </p:nvSpPr>
        <p:spPr>
          <a:xfrm>
            <a:off x="5231880" y="2907360"/>
            <a:ext cx="393840" cy="4503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7"/>
          <p:cNvSpPr/>
          <p:nvPr/>
        </p:nvSpPr>
        <p:spPr>
          <a:xfrm>
            <a:off x="5870160" y="2955240"/>
            <a:ext cx="450360" cy="39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8"/>
          <p:cNvSpPr/>
          <p:nvPr/>
        </p:nvSpPr>
        <p:spPr>
          <a:xfrm>
            <a:off x="335160" y="4151160"/>
            <a:ext cx="2030760" cy="789120"/>
          </a:xfrm>
          <a:prstGeom prst="roundRect">
            <a:avLst>
              <a:gd name="adj" fmla="val 16667"/>
            </a:avLst>
          </a:prstGeom>
          <a:solidFill>
            <a:srgbClr val="b9cde5">
              <a:alpha val="7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9"/>
          <p:cNvSpPr/>
          <p:nvPr/>
        </p:nvSpPr>
        <p:spPr>
          <a:xfrm>
            <a:off x="2573640" y="4151160"/>
            <a:ext cx="2030760" cy="789120"/>
          </a:xfrm>
          <a:prstGeom prst="snipRoundRect">
            <a:avLst>
              <a:gd name="adj1" fmla="val 16667"/>
              <a:gd name="adj2" fmla="val 16667"/>
            </a:avLst>
          </a:prstGeom>
          <a:solidFill>
            <a:srgbClr val="b9cde5"/>
          </a:solidFill>
          <a:ln w="648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10"/>
          <p:cNvSpPr/>
          <p:nvPr/>
        </p:nvSpPr>
        <p:spPr>
          <a:xfrm>
            <a:off x="4799880" y="4151160"/>
            <a:ext cx="2087280" cy="78912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4f81b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11"/>
          <p:cNvSpPr/>
          <p:nvPr/>
        </p:nvSpPr>
        <p:spPr>
          <a:xfrm>
            <a:off x="8444880" y="2738160"/>
            <a:ext cx="1014840" cy="789120"/>
          </a:xfrm>
          <a:prstGeom prst="bentConnector3">
            <a:avLst>
              <a:gd name="adj1" fmla="val 50000"/>
            </a:avLst>
          </a:prstGeom>
          <a:noFill/>
          <a:ln w="22320">
            <a:solidFill>
              <a:srgbClr val="4a7ebb"/>
            </a:solidFill>
            <a:round/>
            <a:tailEnd len="med" type="arrow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12"/>
          <p:cNvSpPr/>
          <p:nvPr/>
        </p:nvSpPr>
        <p:spPr>
          <a:xfrm>
            <a:off x="1850040" y="2277000"/>
            <a:ext cx="1423440" cy="1423440"/>
          </a:xfrm>
          <a:prstGeom prst="ellipse">
            <a:avLst/>
          </a:prstGeom>
          <a:solidFill>
            <a:srgbClr val="a6a6a6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13"/>
          <p:cNvSpPr/>
          <p:nvPr/>
        </p:nvSpPr>
        <p:spPr>
          <a:xfrm>
            <a:off x="335160" y="2277000"/>
            <a:ext cx="1423440" cy="1423440"/>
          </a:xfrm>
          <a:prstGeom prst="ellipse">
            <a:avLst/>
          </a:prstGeom>
          <a:solidFill>
            <a:srgbClr val="1f497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CustomShape 14"/>
          <p:cNvSpPr/>
          <p:nvPr/>
        </p:nvSpPr>
        <p:spPr>
          <a:xfrm>
            <a:off x="3375360" y="2277000"/>
            <a:ext cx="1423440" cy="1423440"/>
          </a:xfrm>
          <a:prstGeom prst="ellipse">
            <a:avLst/>
          </a:prstGeom>
          <a:solidFill>
            <a:srgbClr val="4f81bd">
              <a:alpha val="80000"/>
            </a:srgbClr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15"/>
          <p:cNvSpPr/>
          <p:nvPr/>
        </p:nvSpPr>
        <p:spPr>
          <a:xfrm>
            <a:off x="7010640" y="4581000"/>
            <a:ext cx="4845240" cy="359280"/>
          </a:xfrm>
          <a:prstGeom prst="rect">
            <a:avLst/>
          </a:prstGeom>
          <a:solidFill>
            <a:srgbClr val="4f81bd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44000" rIns="90000" tIns="144000" bIns="10800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 TEXT HEADLINE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CustomShape 16"/>
          <p:cNvSpPr/>
          <p:nvPr/>
        </p:nvSpPr>
        <p:spPr>
          <a:xfrm>
            <a:off x="10056600" y="3133080"/>
            <a:ext cx="1367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rgbClr val="4a7ebb"/>
            </a:solidFill>
            <a:round/>
            <a:headEnd len="med" type="arrow" w="med"/>
            <a:tailEnd len="med" type="arrow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PowerPoint Vorlage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369000" y="1052640"/>
            <a:ext cx="11414880" cy="59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Vorbereitung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Internetseite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Dokumentation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Forum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Versionsverwaltung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Bug Tracker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Lizenz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Entscheidungsfindung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Diktatoren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Demokratien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08F0957-1EEF-4D11-A4E7-B900C6AD5F2E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Anwendung SmartArt (Beispiel)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3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24ECA3E9-B5E2-40F7-835A-C586E6C809A1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4"/>
          <p:cNvSpPr/>
          <p:nvPr/>
        </p:nvSpPr>
        <p:spPr>
          <a:xfrm>
            <a:off x="6552720" y="1052640"/>
            <a:ext cx="5231160" cy="104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08000" bIns="108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Sie können das SmartArt-Objekt austauschen, in dem Sie mit einem Rechtsklick darauf klicken und „Layout ändern…“ auswählen.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0" name="CustomShape 5"/>
          <p:cNvSpPr/>
          <p:nvPr/>
        </p:nvSpPr>
        <p:spPr>
          <a:xfrm>
            <a:off x="2229480" y="1177200"/>
            <a:ext cx="1502640" cy="97632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6"/>
          <p:cNvSpPr/>
          <p:nvPr/>
        </p:nvSpPr>
        <p:spPr>
          <a:xfrm>
            <a:off x="1028520" y="1666080"/>
            <a:ext cx="3904920" cy="3904920"/>
          </a:xfrm>
          <a:custGeom>
            <a:avLst/>
            <a:gdLst/>
            <a:ahLst/>
            <a:rect l="l" t="t" r="r" b="b"/>
            <a:pathLst>
              <a:path w="2715135" h="1952941">
                <a:moveTo>
                  <a:pt x="2715135" y="154875"/>
                </a:moveTo>
              </a:path>
            </a:pathLst>
          </a:custGeom>
          <a:noFill/>
          <a:ln w="93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7"/>
          <p:cNvSpPr/>
          <p:nvPr/>
        </p:nvSpPr>
        <p:spPr>
          <a:xfrm>
            <a:off x="4086720" y="2526480"/>
            <a:ext cx="1502640" cy="97632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8"/>
          <p:cNvSpPr/>
          <p:nvPr/>
        </p:nvSpPr>
        <p:spPr>
          <a:xfrm>
            <a:off x="1028520" y="1666080"/>
            <a:ext cx="3904920" cy="3904920"/>
          </a:xfrm>
          <a:custGeom>
            <a:avLst/>
            <a:gdLst/>
            <a:ahLst/>
            <a:rect l="l" t="t" r="r" b="b"/>
            <a:pathLst>
              <a:path w="3903204" h="1952941">
                <a:moveTo>
                  <a:pt x="3903204" y="1850644"/>
                </a:moveTo>
              </a:path>
            </a:pathLst>
          </a:custGeom>
          <a:noFill/>
          <a:ln w="93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9"/>
          <p:cNvSpPr/>
          <p:nvPr/>
        </p:nvSpPr>
        <p:spPr>
          <a:xfrm>
            <a:off x="3377520" y="4710240"/>
            <a:ext cx="1502640" cy="97632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10"/>
          <p:cNvSpPr/>
          <p:nvPr/>
        </p:nvSpPr>
        <p:spPr>
          <a:xfrm>
            <a:off x="1028520" y="1666080"/>
            <a:ext cx="3904920" cy="3904920"/>
          </a:xfrm>
          <a:custGeom>
            <a:avLst/>
            <a:gdLst/>
            <a:ahLst/>
            <a:rect l="l" t="t" r="r" b="b"/>
            <a:pathLst>
              <a:path w="2341232" h="3866894">
                <a:moveTo>
                  <a:pt x="2341232" y="3866895"/>
                </a:moveTo>
              </a:path>
            </a:pathLst>
          </a:custGeom>
          <a:noFill/>
          <a:ln w="93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11"/>
          <p:cNvSpPr/>
          <p:nvPr/>
        </p:nvSpPr>
        <p:spPr>
          <a:xfrm>
            <a:off x="1081440" y="4710240"/>
            <a:ext cx="1502640" cy="97632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12"/>
          <p:cNvSpPr/>
          <p:nvPr/>
        </p:nvSpPr>
        <p:spPr>
          <a:xfrm>
            <a:off x="1028520" y="1666080"/>
            <a:ext cx="3904920" cy="3904920"/>
          </a:xfrm>
          <a:custGeom>
            <a:avLst/>
            <a:gdLst/>
            <a:ahLst/>
            <a:rect l="l" t="t" r="r" b="b"/>
            <a:pathLst>
              <a:path w="1952942" h="3033804">
                <a:moveTo>
                  <a:pt x="326375" y="3033805"/>
                </a:moveTo>
              </a:path>
            </a:pathLst>
          </a:custGeom>
          <a:noFill/>
          <a:ln w="93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13"/>
          <p:cNvSpPr/>
          <p:nvPr/>
        </p:nvSpPr>
        <p:spPr>
          <a:xfrm>
            <a:off x="372240" y="2526480"/>
            <a:ext cx="1502640" cy="97632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14"/>
          <p:cNvSpPr/>
          <p:nvPr/>
        </p:nvSpPr>
        <p:spPr>
          <a:xfrm>
            <a:off x="1028520" y="1666080"/>
            <a:ext cx="3904920" cy="3904920"/>
          </a:xfrm>
          <a:custGeom>
            <a:avLst/>
            <a:gdLst/>
            <a:ahLst/>
            <a:rect l="l" t="t" r="r" b="b"/>
            <a:pathLst>
              <a:path w="1952942" h="1952941">
                <a:moveTo>
                  <a:pt x="340262" y="851466"/>
                </a:moveTo>
              </a:path>
            </a:pathLst>
          </a:custGeom>
          <a:noFill/>
          <a:ln w="93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Tabelle Grün (Beispiel)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CustomShape 2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2" name="CustomShape 3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7A733BB-43D8-45D0-86CC-D59992FE7FC7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513" name="Table 4"/>
          <p:cNvGraphicFramePr/>
          <p:nvPr/>
        </p:nvGraphicFramePr>
        <p:xfrm>
          <a:off x="371520" y="1052640"/>
          <a:ext cx="11412360" cy="1933920"/>
        </p:xfrm>
        <a:graphic>
          <a:graphicData uri="http://schemas.openxmlformats.org/drawingml/2006/table">
            <a:tbl>
              <a:tblPr/>
              <a:tblGrid>
                <a:gridCol w="3781800"/>
                <a:gridCol w="3814920"/>
                <a:gridCol w="3816000"/>
              </a:tblGrid>
              <a:tr h="644760">
                <a:tc>
                  <a:txBody>
                    <a:bodyPr lIns="96480" rIns="964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Überschrift 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6b81a"/>
                    </a:solidFill>
                  </a:tcPr>
                </a:tc>
                <a:tc>
                  <a:txBody>
                    <a:bodyPr lIns="96480" rIns="964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Überschrift 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6b81a"/>
                    </a:solidFill>
                  </a:tcPr>
                </a:tc>
                <a:tc>
                  <a:txBody>
                    <a:bodyPr lIns="96480" rIns="964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Überschrift 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6b81a"/>
                    </a:solidFill>
                  </a:tcPr>
                </a:tc>
              </a:tr>
              <a:tr h="644760">
                <a:tc>
                  <a:txBody>
                    <a:bodyPr lIns="96480" rIns="964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Background-color RGB: 200/220/155 Transparenz: 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 lIns="96480" rIns="964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Background-color RGB 200/220/155 Transparenz: 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 lIns="96480" rIns="964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Background-color RGB 200/220/155 Transparenz: 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  <a:tr h="644760">
                <a:tc>
                  <a:txBody>
                    <a:bodyPr lIns="96480" rIns="964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Background-color RGB: 230/240/200 Transparenz: 30%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>
                        <a:alpha val="70000"/>
                      </a:srgbClr>
                    </a:solidFill>
                  </a:tcPr>
                </a:tc>
                <a:tc>
                  <a:txBody>
                    <a:bodyPr lIns="96480" rIns="964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Background-color RGB: 230/240/200 Transparenz: 30%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>
                        <a:alpha val="70000"/>
                      </a:srgbClr>
                    </a:solidFill>
                  </a:tcPr>
                </a:tc>
                <a:tc>
                  <a:txBody>
                    <a:bodyPr lIns="96480" rIns="9648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Background-color RGB: 230/240/200 Transparenz: 30%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>
                        <a:alpha val="70000"/>
                      </a:srgbClr>
                    </a:solidFill>
                  </a:tcPr>
                </a:tc>
              </a:tr>
            </a:tbl>
          </a:graphicData>
        </a:graphic>
      </p:graphicFrame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Tabelle Grau (Beispiel)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2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CustomShape 3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53C219AD-33B7-400B-9459-00E34BD354DD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517" name="Table 4"/>
          <p:cNvGraphicFramePr/>
          <p:nvPr/>
        </p:nvGraphicFramePr>
        <p:xfrm>
          <a:off x="371520" y="1052640"/>
          <a:ext cx="11411640" cy="1998000"/>
        </p:xfrm>
        <a:graphic>
          <a:graphicData uri="http://schemas.openxmlformats.org/drawingml/2006/table">
            <a:tbl>
              <a:tblPr/>
              <a:tblGrid>
                <a:gridCol w="3440880"/>
                <a:gridCol w="4398480"/>
                <a:gridCol w="3572640"/>
              </a:tblGrid>
              <a:tr h="361080">
                <a:tc>
                  <a:txBody>
                    <a:bodyPr lIns="124200" rIns="124200"/>
                    <a:p>
                      <a:pPr>
                        <a:lnSpc>
                          <a:spcPct val="110000"/>
                        </a:lnSpc>
                      </a:pPr>
                      <a:r>
                        <a:rPr b="0" lang="en-U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648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83b81a"/>
                    </a:solidFill>
                  </a:tcPr>
                </a:tc>
                <a:tc>
                  <a:txBody>
                    <a:bodyPr lIns="124200" rIns="124200"/>
                    <a:p>
                      <a:pPr>
                        <a:lnSpc>
                          <a:spcPct val="110000"/>
                        </a:lnSpc>
                      </a:pPr>
                      <a:r>
                        <a:rPr b="0" lang="en-U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83b81a"/>
                    </a:solidFill>
                  </a:tcPr>
                </a:tc>
                <a:tc>
                  <a:txBody>
                    <a:bodyPr lIns="124200" rIns="124200"/>
                    <a:p>
                      <a:pPr>
                        <a:lnSpc>
                          <a:spcPct val="110000"/>
                        </a:lnSpc>
                      </a:pPr>
                      <a:r>
                        <a:rPr b="0" lang="en-U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83b81a"/>
                    </a:solidFill>
                  </a:tcPr>
                </a:tc>
              </a:tr>
              <a:tr h="834120">
                <a:tc>
                  <a:txBody>
                    <a:bodyPr lIns="124200" rIns="1242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 Bold"/>
                          <a:ea typeface="ＭＳ Ｐゴシック"/>
                        </a:rPr>
                        <a:t>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224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  <a:tc>
                  <a:txBody>
                    <a:bodyPr lIns="124200" rIns="124200"/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  <a:tc>
                  <a:txBody>
                    <a:bodyPr lIns="124200" rIns="124200"/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</a:tr>
              <a:tr h="802800">
                <a:tc>
                  <a:txBody>
                    <a:bodyPr lIns="124200" rIns="1242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 Bold"/>
                          <a:ea typeface="ＭＳ Ｐゴシック"/>
                        </a:rPr>
                        <a:t>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224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  <a:tc>
                  <a:txBody>
                    <a:bodyPr lIns="124200" rIns="124200"/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  <a:tc>
                  <a:txBody>
                    <a:bodyPr lIns="124200" rIns="124200"/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</a:tr>
            </a:tbl>
          </a:graphicData>
        </a:graphic>
      </p:graphicFrame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Diagramm (Beispiel)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0" name="CustomShape 3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8C60EF5-9EC7-46D1-83AE-96465E4E4E85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521" name="Inhaltsplatzhalter 14"/>
          <p:cNvGraphicFramePr/>
          <p:nvPr/>
        </p:nvGraphicFramePr>
        <p:xfrm>
          <a:off x="371520" y="1052640"/>
          <a:ext cx="11411280" cy="475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22" name="CustomShape 4"/>
          <p:cNvSpPr/>
          <p:nvPr/>
        </p:nvSpPr>
        <p:spPr>
          <a:xfrm>
            <a:off x="4439880" y="3412800"/>
            <a:ext cx="2653200" cy="359280"/>
          </a:xfrm>
          <a:prstGeom prst="rect">
            <a:avLst/>
          </a:prstGeom>
          <a:solidFill>
            <a:srgbClr val="ff00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bitte Grafik oder Bild einfügen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Listen (Beispiel)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37812FE7-DE13-451A-9ADF-D78C3772BB84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526" name="Table 4"/>
          <p:cNvGraphicFramePr/>
          <p:nvPr/>
        </p:nvGraphicFramePr>
        <p:xfrm>
          <a:off x="371520" y="1052640"/>
          <a:ext cx="11411640" cy="4373640"/>
        </p:xfrm>
        <a:graphic>
          <a:graphicData uri="http://schemas.openxmlformats.org/drawingml/2006/table">
            <a:tbl>
              <a:tblPr/>
              <a:tblGrid>
                <a:gridCol w="5679720"/>
                <a:gridCol w="5732280"/>
              </a:tblGrid>
              <a:tr h="486000"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Studierende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6643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  <a:tr h="486000"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Studierende Furtwangen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3534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</a:tr>
              <a:tr h="486000"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Studierende Schwenningen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2491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  <a:tr h="486000"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Studierende Tuttlingen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618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</a:tr>
              <a:tr h="486000"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Fakultäten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  <a:tr h="486000"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Studiengänge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51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</a:tr>
              <a:tr h="486000"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Bachelorstudiengänge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30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  <a:tr h="486000"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Masterstudiengänge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21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</a:tr>
              <a:tr h="486000"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Professuren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 lIns="94320" rIns="9432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172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</a:tbl>
          </a:graphicData>
        </a:graphic>
      </p:graphicFrame>
      <p:sp>
        <p:nvSpPr>
          <p:cNvPr id="527" name="CustomShape 5"/>
          <p:cNvSpPr/>
          <p:nvPr/>
        </p:nvSpPr>
        <p:spPr>
          <a:xfrm>
            <a:off x="7848360" y="5827320"/>
            <a:ext cx="343584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8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Stand: Wintersemester 2015/16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CustomShape 6"/>
          <p:cNvSpPr/>
          <p:nvPr/>
        </p:nvSpPr>
        <p:spPr>
          <a:xfrm>
            <a:off x="4768920" y="3152880"/>
            <a:ext cx="2653200" cy="519120"/>
          </a:xfrm>
          <a:prstGeom prst="rect">
            <a:avLst/>
          </a:prstGeom>
          <a:solidFill>
            <a:srgbClr val="ff00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bitte Daten eintragen oder löschen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Links zum Corporate Design der HFU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DBF0A476-A666-4FFC-B307-5715836398D4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4"/>
          <p:cNvSpPr/>
          <p:nvPr/>
        </p:nvSpPr>
        <p:spPr>
          <a:xfrm>
            <a:off x="642960" y="2039760"/>
            <a:ext cx="10641240" cy="8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80000"/>
              </a:lnSpc>
            </a:pPr>
            <a:r>
              <a:rPr b="1" lang="en-US" sz="2400" spc="-1" strike="noStrike">
                <a:solidFill>
                  <a:srgbClr val="707173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Sie finden alle Downloadbaren HFU-CD Elemente unter: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1" lang="en-US" sz="2400" spc="-1" strike="noStrike">
                <a:solidFill>
                  <a:srgbClr val="86b81a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https://marke.hs-furtwangen.de/home/download/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5"/>
          <p:cNvSpPr/>
          <p:nvPr/>
        </p:nvSpPr>
        <p:spPr>
          <a:xfrm>
            <a:off x="774720" y="3573000"/>
            <a:ext cx="10641240" cy="8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80000"/>
              </a:lnSpc>
            </a:pPr>
            <a:r>
              <a:rPr b="1" lang="en-US" sz="2400" spc="-1" strike="noStrike">
                <a:solidFill>
                  <a:srgbClr val="707173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Einblick in den HFU-Corporate Design Leitfaden finden Sie unter: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1" lang="en-US" sz="2400" spc="-1" strike="noStrike">
                <a:solidFill>
                  <a:srgbClr val="86b81a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https://marke.hs-furtwangen.de/fileadmin/user_upload/Downloads/CDManual_2014.pdf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2"/>
          <p:cNvSpPr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3"/>
          <p:cNvSpPr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7" name="Grafik 404" descr=""/>
          <p:cNvPicPr/>
          <p:nvPr/>
        </p:nvPicPr>
        <p:blipFill>
          <a:blip r:embed="rId1"/>
          <a:stretch/>
        </p:blipFill>
        <p:spPr>
          <a:xfrm>
            <a:off x="3602880" y="1604520"/>
            <a:ext cx="4984560" cy="3976920"/>
          </a:xfrm>
          <a:prstGeom prst="rect">
            <a:avLst/>
          </a:prstGeom>
          <a:ln>
            <a:noFill/>
          </a:ln>
        </p:spPr>
      </p:pic>
      <p:pic>
        <p:nvPicPr>
          <p:cNvPr id="538" name="Grafik 405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560" cy="397692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Einführung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ADEA8EE-B99D-4CA8-A13D-2A81DA504B1C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700200" y="1188720"/>
            <a:ext cx="4785840" cy="31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5"/>
          <p:cNvSpPr/>
          <p:nvPr/>
        </p:nvSpPr>
        <p:spPr>
          <a:xfrm>
            <a:off x="472680" y="1848240"/>
            <a:ext cx="2270160" cy="118836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4f81b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Neue Idee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6"/>
          <p:cNvSpPr/>
          <p:nvPr/>
        </p:nvSpPr>
        <p:spPr>
          <a:xfrm rot="1593600">
            <a:off x="3081960" y="2725920"/>
            <a:ext cx="450360" cy="39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7"/>
          <p:cNvSpPr/>
          <p:nvPr/>
        </p:nvSpPr>
        <p:spPr>
          <a:xfrm>
            <a:off x="3673080" y="2928960"/>
            <a:ext cx="2270160" cy="118836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4f81b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Recherche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8"/>
          <p:cNvSpPr/>
          <p:nvPr/>
        </p:nvSpPr>
        <p:spPr>
          <a:xfrm rot="1593600">
            <a:off x="6159960" y="3828600"/>
            <a:ext cx="450360" cy="39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9"/>
          <p:cNvSpPr/>
          <p:nvPr/>
        </p:nvSpPr>
        <p:spPr>
          <a:xfrm>
            <a:off x="6710040" y="3965040"/>
            <a:ext cx="2270160" cy="118836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4f81b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Vorbereitung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10"/>
          <p:cNvSpPr/>
          <p:nvPr/>
        </p:nvSpPr>
        <p:spPr>
          <a:xfrm>
            <a:off x="9708120" y="5009760"/>
            <a:ext cx="2270160" cy="118836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4f81bd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Arbeit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11"/>
          <p:cNvSpPr/>
          <p:nvPr/>
        </p:nvSpPr>
        <p:spPr>
          <a:xfrm rot="1593600">
            <a:off x="9192960" y="5017320"/>
            <a:ext cx="450360" cy="39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Einführung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9AF8CD1-2455-4E0E-B2E6-B44B63CCB283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4"/>
          <p:cNvSpPr/>
          <p:nvPr/>
        </p:nvSpPr>
        <p:spPr>
          <a:xfrm>
            <a:off x="700200" y="1188720"/>
            <a:ext cx="7254720" cy="375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720">
              <a:lnSpc>
                <a:spcPct val="100000"/>
              </a:lnSpc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075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Recherche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39520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Gibt es so etwas schon 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055520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Google (ist dein Freud)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055520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GitHub.com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055520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OpenHub.net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055520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839520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Free Software Directory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Einführung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7410B351-50EF-44DA-87DB-073821503FD0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829080" y="2151000"/>
            <a:ext cx="9083520" cy="31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Recherche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720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Problem gelöst 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→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Freuen und anwenden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720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Problem in Bearbeitung 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→ 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Freuen und mithelfen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720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Problem unbehandelt 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→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eigenes Projekt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Einführung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EDD471AB-5787-49C4-A9A3-21B6C99D8A71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4"/>
          <p:cNvSpPr/>
          <p:nvPr/>
        </p:nvSpPr>
        <p:spPr>
          <a:xfrm>
            <a:off x="612000" y="1764000"/>
            <a:ext cx="9083520" cy="31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7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Namen aussuchen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720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Nicht vergeben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720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Bleibt im Gedächnis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720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Hat was mit der Funktion zu tun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720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Als Domain verfügbar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Einführung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85A21B30-AECC-444F-AA27-DC64883AD517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664200" y="252000"/>
            <a:ext cx="9083520" cy="497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marL="72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7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Lizenz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0824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720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“</a:t>
            </a: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Do Anything Licence” (MIT Lizenz)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Erlaubt imgrunde alles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Keine Verantwortung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40240">
              <a:lnSpc>
                <a:spcPct val="100000"/>
              </a:lnSpc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1296720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GNU General Public Licence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Wenn dein Code nicht in geschützte Programme soll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MUSS NOCH WAS HIN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32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fld id="{6B483E02-6662-4C8A-A773-03657E1F6299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4"/>
          <p:cNvSpPr/>
          <p:nvPr/>
        </p:nvSpPr>
        <p:spPr>
          <a:xfrm>
            <a:off x="700200" y="1188720"/>
            <a:ext cx="9083520" cy="70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72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9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Internetseite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7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b="0" lang="en-US" sz="28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Inhalt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Die Beschreibung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Features und Requirements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Status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Dokumentation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Versionskontrolle Zugriff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Bugtracker Zugriff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830240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b="0" lang="en-US" sz="2400" spc="-1" strike="noStrike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Forum Zugriff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2015-10-13T10:29:52Z</dcterms:created>
  <dc:creator>kin(at)hs-furtwangen.de</dc:creator>
  <dc:description/>
  <cp:keywords>PPT-Vorlage</cp:keywords>
  <dc:language>en-US</dc:language>
  <cp:lastModifiedBy/>
  <dcterms:modified xsi:type="dcterms:W3CDTF">2017-04-19T17:32:54Z</dcterms:modified>
  <cp:revision>152</cp:revision>
  <dc:subject/>
  <dc:title>Hochschule Furtwangen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Manager">
    <vt:lpwstr>Edmund Kintzinger</vt:lpwstr>
  </property>
  <property fmtid="{D5CDD505-2E9C-101B-9397-08002B2CF9AE}" pid="8" name="Notes">
    <vt:i4>4</vt:i4>
  </property>
  <property fmtid="{D5CDD505-2E9C-101B-9397-08002B2CF9AE}" pid="9" name="PresentationFormat">
    <vt:lpwstr>Benutzerdefiniert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34</vt:i4>
  </property>
  <property fmtid="{D5CDD505-2E9C-101B-9397-08002B2CF9AE}" pid="13" name="Tfs.IsStoryboard">
    <vt:bool>1</vt:bool>
  </property>
</Properties>
</file>